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3"/>
  </p:notesMasterIdLst>
  <p:sldIdLst>
    <p:sldId id="256" r:id="rId2"/>
    <p:sldId id="257" r:id="rId3"/>
    <p:sldId id="266" r:id="rId4"/>
    <p:sldId id="275" r:id="rId5"/>
    <p:sldId id="276" r:id="rId6"/>
    <p:sldId id="271" r:id="rId7"/>
    <p:sldId id="273" r:id="rId8"/>
    <p:sldId id="277" r:id="rId9"/>
    <p:sldId id="270" r:id="rId10"/>
    <p:sldId id="261" r:id="rId11"/>
    <p:sldId id="258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8086"/>
    <a:srgbClr val="FFFF4F"/>
    <a:srgbClr val="C3E74F"/>
    <a:srgbClr val="72AF2F"/>
    <a:srgbClr val="5A8B25"/>
    <a:srgbClr val="F6DC40"/>
    <a:srgbClr val="FD2F2F"/>
    <a:srgbClr val="00254B"/>
    <a:srgbClr val="545454"/>
    <a:srgbClr val="D5EC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/>
    <p:restoredTop sz="94088" autoAdjust="0"/>
  </p:normalViewPr>
  <p:slideViewPr>
    <p:cSldViewPr>
      <p:cViewPr>
        <p:scale>
          <a:sx n="100" d="100"/>
          <a:sy n="100" d="100"/>
        </p:scale>
        <p:origin x="1914" y="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E451F-3E05-4335-B799-31A1CA24BC8E}" type="datetimeFigureOut">
              <a:rPr lang="de-DE" smtClean="0"/>
              <a:t>22.11.2023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F85D8-A6AA-4CB5-A30A-03B8A3653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83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7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78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087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695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916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34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hteck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hteck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hteck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hteck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Abgerundetes Rechteck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Abgerundetes Rechteck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hteck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hteck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hteck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2C2D4DF-9C07-4E8A-A9C8-699C3432BB19}" type="datetime1">
              <a:rPr lang="de-DE" smtClean="0"/>
              <a:t>22.11.2023</a:t>
            </a:fld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E567595-CCD6-4F78-8F27-840D13ABE7E3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6B5-51C5-4FE7-B623-37283DCE9607}" type="datetime1">
              <a:rPr lang="de-DE" smtClean="0"/>
              <a:t>22.11.2023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86873E8B-5625-A34E-AB1D-17DCC1E3BC34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1108-9016-4212-8567-2FCA934A2626}" type="datetime1">
              <a:rPr lang="de-DE" smtClean="0"/>
              <a:t>22.11.2023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EF4EF544-D00E-E040-834B-1AB2DC675130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5C24-D96E-4687-A8E5-4115C8070FE3}" type="datetime1">
              <a:rPr lang="de-DE" smtClean="0"/>
              <a:t>22.11.2023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63992" y="6391656"/>
            <a:ext cx="1988472" cy="36576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A406-BDB6-48C3-AB72-8B738A1EB34F}" type="datetime1">
              <a:rPr lang="de-DE" smtClean="0"/>
              <a:t>22.11.2023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30DE54EF-D574-6C41-BDE5-35E8D23ABF8C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F66A-EFBE-4D86-B794-B531731BC1EE}" type="datetime1">
              <a:rPr lang="de-DE" smtClean="0"/>
              <a:t>22.11.2023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28A2B9AB-CEFC-4843-A8CE-9D77611F0E5F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7C69E42-4B2B-491B-A644-815082356129}" type="datetime1">
              <a:rPr lang="de-DE" smtClean="0"/>
              <a:t>22.11.2023</a:t>
            </a:fld>
            <a:endParaRPr lang="en-US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28" name="Fußzeilenplatzhalt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FEF4E230-B0C3-CC49-94BB-124CCF0FC893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28581BEF-411F-4C1C-828C-66B57363225F}" type="datetime1">
              <a:rPr lang="de-DE" smtClean="0"/>
              <a:t>22.11.2023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9B9422-82AE-1D4C-B6B0-865A4363077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E4652-83CF-48FF-B07A-5D300D4CA3EB}" type="datetime1">
              <a:rPr lang="de-DE" smtClean="0"/>
              <a:t>22.11.2023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87ADE735-D8CE-7144-BFF4-464CC69DD30A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2C4E-E099-4331-8BC5-F5919D33FBB0}" type="datetime1">
              <a:rPr lang="de-DE" smtClean="0"/>
              <a:t>22.11.2023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E84BC76B-DD63-3D41-8021-753CA6CA5598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/>
              <a:t>Bild durch Klicken auf Symbol hinzufügen</a:t>
            </a:r>
            <a:endParaRPr kumimoji="0"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A2B8-1C71-4F87-BF98-FD09C9576A12}" type="datetime1">
              <a:rPr lang="de-DE" smtClean="0"/>
              <a:t>22.11.2023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016CFB8-94C7-8342-AE16-44CC68AE321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hteck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hteck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hteck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hteck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Abgerundetes Rechteck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Abgerundetes Rechteck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hteck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6" name="Rechteck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7" name="Rechteck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hteck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hteck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hteck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/>
              <a:t>Textmasterformat bearbeiten</a:t>
            </a:r>
          </a:p>
          <a:p>
            <a:pPr lvl="1" eaLnBrk="1" latinLnBrk="0" hangingPunct="1"/>
            <a:r>
              <a:rPr kumimoji="0" lang="de-DE"/>
              <a:t>Zweite Ebene</a:t>
            </a:r>
          </a:p>
          <a:p>
            <a:pPr lvl="2" eaLnBrk="1" latinLnBrk="0" hangingPunct="1"/>
            <a:r>
              <a:rPr kumimoji="0" lang="de-DE"/>
              <a:t>Dritte Ebene</a:t>
            </a:r>
          </a:p>
          <a:p>
            <a:pPr lvl="3" eaLnBrk="1" latinLnBrk="0" hangingPunct="1"/>
            <a:r>
              <a:rPr kumimoji="0" lang="de-DE"/>
              <a:t>Vierte Ebene</a:t>
            </a:r>
          </a:p>
          <a:p>
            <a:pPr lvl="4" eaLnBrk="1" latinLnBrk="0" hangingPunct="1"/>
            <a:r>
              <a:rPr kumimoji="0" lang="de-DE"/>
              <a:t>Fünfte Ebene</a:t>
            </a:r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D83A9F74-EE4C-49D6-9661-C67699B6A199}" type="datetime1">
              <a:rPr lang="de-DE" smtClean="0"/>
              <a:t>22.11.2023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95536" y="760636"/>
            <a:ext cx="8352927" cy="1703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Bildanalyse und -verarbeitung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Projektpräsentation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Programmierung für KI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23528" y="4077072"/>
            <a:ext cx="4608512" cy="2160240"/>
          </a:xfrm>
        </p:spPr>
        <p:txBody>
          <a:bodyPr rtlCol="0">
            <a:normAutofit fontScale="70000" lnSpcReduction="2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 A1-1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de-DE" sz="1600" u="sng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Abdelsaman Ramadan Al-</a:t>
            </a:r>
            <a:r>
              <a:rPr lang="de-DE" sz="16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Atrash</a:t>
            </a: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Anas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Balczukat, Phil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Ferme, Larissa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Koch, Claus-Peter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Stöhr, Anita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Ysop, Dietmar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41DD58-48B2-5F4E-9AFE-53178492BD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0112" y="5013176"/>
            <a:ext cx="28765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0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700808"/>
            <a:ext cx="8496944" cy="4536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200"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Bildnachweise:</a:t>
            </a:r>
          </a:p>
          <a:p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de-DE" sz="12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sabinealtena.de</a:t>
            </a: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/schlagfertigkeit-teil-5-ich-haette-da-mal-eine-frage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92280" y="0"/>
            <a:ext cx="1844456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3DF837-5154-3748-BE37-0508884DB681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Quellen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3CD2BB6-F308-0943-846D-3F335C0AE898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22.11.2023</a:t>
            </a:fld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754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806FCC-D494-2845-8878-7912957F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96"/>
            <a:ext cx="9166520" cy="61653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568" y="2606928"/>
            <a:ext cx="8568952" cy="1008112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>
            <a:noAutofit/>
          </a:bodyPr>
          <a:lstStyle/>
          <a:p>
            <a:pPr algn="ctr"/>
            <a:r>
              <a:rPr lang="de-DE" sz="3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Vielen Dank für Ihre Aufmerksamkeit</a:t>
            </a:r>
            <a:endParaRPr lang="en-US" sz="3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97568" y="3573016"/>
            <a:ext cx="8546432" cy="576064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 vert="horz" anchor="ctr">
            <a:no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de-DE" sz="24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Für Rückfragen stehen wir gerne zur Verfügung.</a:t>
            </a:r>
            <a:endParaRPr lang="en-US" sz="240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236296" y="0"/>
            <a:ext cx="1700440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127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Halbbogen 4"/>
          <p:cNvSpPr/>
          <p:nvPr/>
        </p:nvSpPr>
        <p:spPr>
          <a:xfrm>
            <a:off x="-1116632" y="1196751"/>
            <a:ext cx="2520280" cy="5112569"/>
          </a:xfrm>
          <a:prstGeom prst="blockArc">
            <a:avLst>
              <a:gd name="adj1" fmla="val 16934234"/>
              <a:gd name="adj2" fmla="val 4526551"/>
              <a:gd name="adj3" fmla="val 0"/>
            </a:avLst>
          </a:prstGeom>
          <a:ln w="25400"/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10000"/>
        </p:spPr>
        <p:style>
          <a:lnRef idx="2">
            <a:schemeClr val="dk2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7" name="Gruppieren 6"/>
          <p:cNvGrpSpPr/>
          <p:nvPr/>
        </p:nvGrpSpPr>
        <p:grpSpPr>
          <a:xfrm>
            <a:off x="1026238" y="1589651"/>
            <a:ext cx="6786122" cy="399189"/>
            <a:chOff x="308133" y="199682"/>
            <a:chExt cx="7122059" cy="399189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8" name="Rechteck 7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Aufgabenstellung</a:t>
              </a:r>
            </a:p>
          </p:txBody>
        </p:sp>
      </p:grpSp>
      <p:sp>
        <p:nvSpPr>
          <p:cNvPr id="17" name="Ellipse 16"/>
          <p:cNvSpPr/>
          <p:nvPr/>
        </p:nvSpPr>
        <p:spPr>
          <a:xfrm>
            <a:off x="688638" y="1539752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1339835" y="2237723"/>
            <a:ext cx="6472525" cy="399189"/>
            <a:chOff x="669634" y="798817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9" name="Rechteck 18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Projektmanagement</a:t>
              </a:r>
            </a:p>
          </p:txBody>
        </p:sp>
      </p:grpSp>
      <p:sp>
        <p:nvSpPr>
          <p:cNvPr id="16" name="Ellipse 15"/>
          <p:cNvSpPr/>
          <p:nvPr/>
        </p:nvSpPr>
        <p:spPr>
          <a:xfrm>
            <a:off x="986317" y="2187824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1" name="Gruppieren 20"/>
          <p:cNvGrpSpPr/>
          <p:nvPr/>
        </p:nvGrpSpPr>
        <p:grpSpPr>
          <a:xfrm>
            <a:off x="1475655" y="2885795"/>
            <a:ext cx="6336705" cy="399189"/>
            <a:chOff x="867736" y="1397513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2" name="Rechteck 21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Programmarchitektur und Programmfluss</a:t>
              </a:r>
            </a:p>
          </p:txBody>
        </p:sp>
      </p:grpSp>
      <p:sp>
        <p:nvSpPr>
          <p:cNvPr id="12" name="Ellipse 11"/>
          <p:cNvSpPr/>
          <p:nvPr/>
        </p:nvSpPr>
        <p:spPr>
          <a:xfrm>
            <a:off x="1115616" y="2835896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4" name="Gruppieren 23"/>
          <p:cNvGrpSpPr/>
          <p:nvPr/>
        </p:nvGrpSpPr>
        <p:grpSpPr>
          <a:xfrm>
            <a:off x="1557311" y="3533867"/>
            <a:ext cx="6255050" cy="399189"/>
            <a:chOff x="930987" y="1996649"/>
            <a:chExt cx="6499204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5" name="Rechteck 24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GUI – Graphical User Interface</a:t>
              </a:r>
            </a:p>
          </p:txBody>
        </p:sp>
      </p:grpSp>
      <p:sp>
        <p:nvSpPr>
          <p:cNvPr id="10" name="Ellipse 9"/>
          <p:cNvSpPr/>
          <p:nvPr/>
        </p:nvSpPr>
        <p:spPr>
          <a:xfrm>
            <a:off x="1187624" y="3483968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7" name="Gruppieren 26"/>
          <p:cNvGrpSpPr/>
          <p:nvPr/>
        </p:nvGrpSpPr>
        <p:grpSpPr>
          <a:xfrm>
            <a:off x="1475656" y="4181939"/>
            <a:ext cx="6336705" cy="399189"/>
            <a:chOff x="867736" y="2595784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8" name="Rechteck 27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Produktfeatures</a:t>
              </a:r>
            </a:p>
          </p:txBody>
        </p:sp>
      </p:grpSp>
      <p:sp>
        <p:nvSpPr>
          <p:cNvPr id="11" name="Ellipse 10"/>
          <p:cNvSpPr/>
          <p:nvPr/>
        </p:nvSpPr>
        <p:spPr>
          <a:xfrm>
            <a:off x="1115616" y="4132040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1331640" y="4797152"/>
            <a:ext cx="6480721" cy="399189"/>
            <a:chOff x="669634" y="3194480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1" name="Rechteck 30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Produktvideo</a:t>
              </a:r>
            </a:p>
          </p:txBody>
        </p:sp>
      </p:grpSp>
      <p:sp>
        <p:nvSpPr>
          <p:cNvPr id="13" name="Ellipse 12"/>
          <p:cNvSpPr/>
          <p:nvPr/>
        </p:nvSpPr>
        <p:spPr>
          <a:xfrm>
            <a:off x="986317" y="4747253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3" name="Gruppieren 32"/>
          <p:cNvGrpSpPr/>
          <p:nvPr/>
        </p:nvGrpSpPr>
        <p:grpSpPr>
          <a:xfrm>
            <a:off x="1010971" y="5445224"/>
            <a:ext cx="6801390" cy="399189"/>
            <a:chOff x="308133" y="3793616"/>
            <a:chExt cx="7122059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4" name="Rechteck 33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5" name="Rechteck 34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Fragen</a:t>
              </a:r>
            </a:p>
          </p:txBody>
        </p:sp>
      </p:grpSp>
      <p:sp>
        <p:nvSpPr>
          <p:cNvPr id="14" name="Ellipse 13"/>
          <p:cNvSpPr/>
          <p:nvPr/>
        </p:nvSpPr>
        <p:spPr>
          <a:xfrm>
            <a:off x="688638" y="5395325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05C15986-ABC6-B642-8450-E63F22E73D17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</a:p>
        </p:txBody>
      </p:sp>
      <p:sp>
        <p:nvSpPr>
          <p:cNvPr id="38" name="Foliennummernplatzhalter 5">
            <a:extLst>
              <a:ext uri="{FF2B5EF4-FFF2-40B4-BE49-F238E27FC236}">
                <a16:creationId xmlns:a16="http://schemas.microsoft.com/office/drawing/2014/main" id="{D295FB7F-C2A6-8746-8589-4F68CEAD9D5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22.11.2023</a:t>
            </a:fld>
            <a:endParaRPr lang="de-DE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45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714" y="476672"/>
            <a:ext cx="8229600" cy="576000"/>
          </a:xfrm>
        </p:spPr>
        <p:txBody>
          <a:bodyPr>
            <a:noAutofit/>
          </a:bodyPr>
          <a:lstStyle/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Aufgabenstellung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027931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Foliennummernplatzhalter 5"/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22.11.2023</a:t>
            </a:fld>
            <a:endParaRPr lang="de-DE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FECC5C0-56F4-A448-8B6D-F7A456525C99}"/>
              </a:ext>
            </a:extLst>
          </p:cNvPr>
          <p:cNvSpPr txBox="1"/>
          <p:nvPr/>
        </p:nvSpPr>
        <p:spPr>
          <a:xfrm>
            <a:off x="4883052" y="1513649"/>
            <a:ext cx="447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/>
              <a:t>Lastenheft /Software-Spezifikation)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C6E224-262A-5042-A3FC-3C303A6BFDEE}"/>
              </a:ext>
            </a:extLst>
          </p:cNvPr>
          <p:cNvSpPr/>
          <p:nvPr/>
        </p:nvSpPr>
        <p:spPr>
          <a:xfrm>
            <a:off x="294229" y="2171472"/>
            <a:ext cx="4572000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de-DE" sz="1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Grundlegende Bildbearbeitung:</a:t>
            </a: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Bilder laden und anzeigen, Bilder skalieren, Bilder zuschneiden, Bilder drehen und spiegeln, Bilder in Graustufen konvertieren, Bilder in verschiedenen Formaten abspeichern</a:t>
            </a:r>
          </a:p>
          <a:p>
            <a:pPr>
              <a:buFont typeface="+mj-lt"/>
              <a:buAutoNum type="arabicPeriod"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de-DE" sz="1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Bildfilter:</a:t>
            </a: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Unschärfe, Schärfen, Kantenentdeckung, Helligkeit und Kontrast anpassen, Farbfilter, etc.</a:t>
            </a:r>
          </a:p>
          <a:p>
            <a:pPr>
              <a:buFont typeface="+mj-lt"/>
              <a:buAutoNum type="arabicPeriod"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de-DE" sz="1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Objekterkennung:</a:t>
            </a: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Objekterkennung mit vortrainierten Modellen wie YOLO (</a:t>
            </a:r>
            <a:r>
              <a:rPr lang="de-DE" sz="12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2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</a:t>
            </a: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Look </a:t>
            </a:r>
            <a:r>
              <a:rPr lang="de-DE" sz="12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Once</a:t>
            </a: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Objekte extrahieren und geordnet abspeichern, Gesichter in Bildern erkennen und mit Namen beschriften</a:t>
            </a:r>
          </a:p>
          <a:p>
            <a:pPr>
              <a:buFont typeface="+mj-lt"/>
              <a:buAutoNum type="arabicPeriod"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de-DE" sz="1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Texterkennung (OCR):</a:t>
            </a: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Text aus Bildern extrahieren mit Optical </a:t>
            </a:r>
            <a:r>
              <a:rPr lang="de-DE" sz="12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Character</a:t>
            </a: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Recognition (OCR)-Bibliotheken wie </a:t>
            </a:r>
            <a:r>
              <a:rPr lang="de-DE" sz="12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Tesseract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de-DE" sz="1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Optimierung der GUI:</a:t>
            </a: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Entwerfen Sie eine benutzerfreundliche Oberfläche für die App, mit der Benutzer Bilder einfach hochladen, die gewünschten Funktionen auswählen und die Ergebnisse anzeigen können</a:t>
            </a:r>
            <a:endParaRPr lang="de-DE" sz="12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44B27C9-68F0-E44B-B644-2970AE651BC0}"/>
              </a:ext>
            </a:extLst>
          </p:cNvPr>
          <p:cNvCxnSpPr/>
          <p:nvPr/>
        </p:nvCxnSpPr>
        <p:spPr>
          <a:xfrm>
            <a:off x="4788024" y="1844824"/>
            <a:ext cx="0" cy="4464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6816777A-BD37-CC47-B8D5-C86804B00A01}"/>
              </a:ext>
            </a:extLst>
          </p:cNvPr>
          <p:cNvSpPr txBox="1"/>
          <p:nvPr/>
        </p:nvSpPr>
        <p:spPr>
          <a:xfrm>
            <a:off x="262098" y="1585174"/>
            <a:ext cx="436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Beispiele bzw. Minimalanforderung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C4CD0594-802F-7745-8ECB-6B6BBB9B498F}"/>
              </a:ext>
            </a:extLst>
          </p:cNvPr>
          <p:cNvSpPr/>
          <p:nvPr/>
        </p:nvSpPr>
        <p:spPr>
          <a:xfrm>
            <a:off x="4943482" y="2420888"/>
            <a:ext cx="3427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0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Rahmen um Bild hinzufügen</a:t>
            </a:r>
          </a:p>
          <a:p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Spiegelung </a:t>
            </a:r>
            <a:r>
              <a:rPr lang="de-DE" sz="12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Vert</a:t>
            </a: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+ </a:t>
            </a:r>
            <a:r>
              <a:rPr lang="de-DE" sz="12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</a:t>
            </a:r>
            <a:endParaRPr lang="de-DE" sz="12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7066E5-CEC6-184F-A65A-6C5CA9B51BA0}"/>
              </a:ext>
            </a:extLst>
          </p:cNvPr>
          <p:cNvSpPr/>
          <p:nvPr/>
        </p:nvSpPr>
        <p:spPr>
          <a:xfrm>
            <a:off x="4943482" y="3068960"/>
            <a:ext cx="3427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0" i="0" u="none" strike="noStrike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tbd</a:t>
            </a:r>
            <a:endParaRPr lang="de-DE" sz="12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CD86FB7D-486C-0A42-9325-8C30A866FE0F}"/>
              </a:ext>
            </a:extLst>
          </p:cNvPr>
          <p:cNvSpPr/>
          <p:nvPr/>
        </p:nvSpPr>
        <p:spPr>
          <a:xfrm>
            <a:off x="4943482" y="3757486"/>
            <a:ext cx="3427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0" i="0" u="none" strike="noStrike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tbd</a:t>
            </a:r>
            <a:endParaRPr lang="de-DE" sz="12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07718757-DB06-164E-907E-92BA191EB327}"/>
              </a:ext>
            </a:extLst>
          </p:cNvPr>
          <p:cNvSpPr/>
          <p:nvPr/>
        </p:nvSpPr>
        <p:spPr>
          <a:xfrm>
            <a:off x="4943482" y="4725144"/>
            <a:ext cx="3427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0" i="0" u="none" strike="noStrike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tbd</a:t>
            </a:r>
            <a:endParaRPr lang="de-DE" sz="12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923601A-B1D1-6C4F-9E5C-7C15249CA054}"/>
              </a:ext>
            </a:extLst>
          </p:cNvPr>
          <p:cNvSpPr/>
          <p:nvPr/>
        </p:nvSpPr>
        <p:spPr>
          <a:xfrm>
            <a:off x="4943482" y="5589240"/>
            <a:ext cx="3427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0" i="0" u="none" strike="noStrike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tbd</a:t>
            </a:r>
            <a:endParaRPr lang="de-DE" sz="12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55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Textfeld 32">
            <a:extLst>
              <a:ext uri="{FF2B5EF4-FFF2-40B4-BE49-F238E27FC236}">
                <a16:creationId xmlns:a16="http://schemas.microsoft.com/office/drawing/2014/main" id="{8FECC5C0-56F4-A448-8B6D-F7A456525C99}"/>
              </a:ext>
            </a:extLst>
          </p:cNvPr>
          <p:cNvSpPr txBox="1"/>
          <p:nvPr/>
        </p:nvSpPr>
        <p:spPr>
          <a:xfrm>
            <a:off x="2483768" y="3429000"/>
            <a:ext cx="37934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Agiles Projektmanagement</a:t>
            </a:r>
          </a:p>
          <a:p>
            <a:r>
              <a:rPr lang="de-DE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Scrum</a:t>
            </a:r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Sprints</a:t>
            </a:r>
          </a:p>
          <a:p>
            <a:r>
              <a:rPr lang="de-DE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PyCharm</a:t>
            </a:r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Community + </a:t>
            </a:r>
            <a:r>
              <a:rPr lang="de-DE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GitHub</a:t>
            </a:r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D22A5BA-6D58-2A43-9F8C-11E887ADE5DE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Projektmanagement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8AE2842D-5EB5-6C40-AED2-813217ECB96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22.11.2023</a:t>
            </a:fld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05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 - Graphical-User-Interface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22.11.2023</a:t>
            </a:fld>
            <a:endParaRPr lang="de-DE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54A2F81-F398-1B21-8C66-B350DE4C976C}"/>
              </a:ext>
            </a:extLst>
          </p:cNvPr>
          <p:cNvSpPr/>
          <p:nvPr/>
        </p:nvSpPr>
        <p:spPr>
          <a:xfrm>
            <a:off x="157384" y="1988840"/>
            <a:ext cx="1916464" cy="4680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0A9B22-A922-4D85-7ADB-CD9839E23BBD}"/>
              </a:ext>
            </a:extLst>
          </p:cNvPr>
          <p:cNvSpPr txBox="1"/>
          <p:nvPr/>
        </p:nvSpPr>
        <p:spPr>
          <a:xfrm>
            <a:off x="309465" y="1557790"/>
            <a:ext cx="16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Bibliotheken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7D663AC-AF63-FB9C-FF2E-995A695CE618}"/>
              </a:ext>
            </a:extLst>
          </p:cNvPr>
          <p:cNvSpPr/>
          <p:nvPr/>
        </p:nvSpPr>
        <p:spPr>
          <a:xfrm>
            <a:off x="2397735" y="1987842"/>
            <a:ext cx="1916464" cy="4680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BE08C6A-4AD5-3CAC-26BF-47613AC23F51}"/>
              </a:ext>
            </a:extLst>
          </p:cNvPr>
          <p:cNvSpPr txBox="1"/>
          <p:nvPr/>
        </p:nvSpPr>
        <p:spPr>
          <a:xfrm>
            <a:off x="2501160" y="1556792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Menuführung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B7DA265-4999-6B66-CC0D-4ADFE3D3D2F9}"/>
              </a:ext>
            </a:extLst>
          </p:cNvPr>
          <p:cNvSpPr/>
          <p:nvPr/>
        </p:nvSpPr>
        <p:spPr>
          <a:xfrm>
            <a:off x="4644008" y="1987842"/>
            <a:ext cx="1916464" cy="4680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98F1693-0C76-93D2-1212-03298FDBF2EF}"/>
              </a:ext>
            </a:extLst>
          </p:cNvPr>
          <p:cNvSpPr txBox="1"/>
          <p:nvPr/>
        </p:nvSpPr>
        <p:spPr>
          <a:xfrm>
            <a:off x="4796089" y="1556792"/>
            <a:ext cx="16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Bibliotheken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DFAF018-D84F-C9E9-5912-4D979ACB9529}"/>
              </a:ext>
            </a:extLst>
          </p:cNvPr>
          <p:cNvSpPr/>
          <p:nvPr/>
        </p:nvSpPr>
        <p:spPr>
          <a:xfrm>
            <a:off x="6890281" y="1987842"/>
            <a:ext cx="1916464" cy="4680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0765715-D0F0-1288-DC1E-F75D472A36C7}"/>
              </a:ext>
            </a:extLst>
          </p:cNvPr>
          <p:cNvSpPr txBox="1"/>
          <p:nvPr/>
        </p:nvSpPr>
        <p:spPr>
          <a:xfrm>
            <a:off x="6990746" y="1556792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Menuführung</a:t>
            </a:r>
          </a:p>
        </p:txBody>
      </p:sp>
    </p:spTree>
    <p:extLst>
      <p:ext uri="{BB962C8B-B14F-4D97-AF65-F5344CB8AC3E}">
        <p14:creationId xmlns:p14="http://schemas.microsoft.com/office/powerpoint/2010/main" val="3659376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899592" y="2082880"/>
            <a:ext cx="2942870" cy="401041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795656" y="1864562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5380899-3A82-7042-8B74-40F9A6E05F74}"/>
              </a:ext>
            </a:extLst>
          </p:cNvPr>
          <p:cNvSpPr/>
          <p:nvPr/>
        </p:nvSpPr>
        <p:spPr>
          <a:xfrm>
            <a:off x="4475428" y="1772816"/>
            <a:ext cx="3985004" cy="194421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E776FD-E158-764B-93BC-F6DDCBAC98E1}"/>
              </a:ext>
            </a:extLst>
          </p:cNvPr>
          <p:cNvSpPr txBox="1"/>
          <p:nvPr/>
        </p:nvSpPr>
        <p:spPr>
          <a:xfrm>
            <a:off x="4451942" y="1531662"/>
            <a:ext cx="407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C429978-3636-4B4A-B4C7-6C0315F97873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Programmarchitektur / Programmfluss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22.11.2023</a:t>
            </a:fld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FCCFED3-6175-5045-9B84-29BF3B15CACA}"/>
              </a:ext>
            </a:extLst>
          </p:cNvPr>
          <p:cNvSpPr txBox="1"/>
          <p:nvPr/>
        </p:nvSpPr>
        <p:spPr>
          <a:xfrm>
            <a:off x="4571035" y="4985393"/>
            <a:ext cx="41825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Nicht für den OOP Ansatz entschieden, da keine Instanziierung nötig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17841" y="2897475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17840" y="5517232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4AC7AA9-F15C-6E49-BD24-959B7EFEFB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5446292"/>
            <a:ext cx="433504" cy="490309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stCxn id="21" idx="3"/>
            <a:endCxn id="7" idx="1"/>
          </p:cNvCxnSpPr>
          <p:nvPr/>
        </p:nvCxnSpPr>
        <p:spPr>
          <a:xfrm>
            <a:off x="577922" y="3071691"/>
            <a:ext cx="6399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161425" y="588986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85E4684-DB02-CC49-8CCA-BEF9579851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2826536"/>
            <a:ext cx="433504" cy="490309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  <a:endCxn id="11" idx="3"/>
          </p:cNvCxnSpPr>
          <p:nvPr/>
        </p:nvCxnSpPr>
        <p:spPr>
          <a:xfrm flipH="1" flipV="1">
            <a:off x="577922" y="5691447"/>
            <a:ext cx="6399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161425" y="326582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419849" y="374015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419849" y="4160101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419848" y="4555931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897961" y="4926360"/>
            <a:ext cx="3097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flipH="1">
            <a:off x="1850804" y="3245907"/>
            <a:ext cx="1" cy="2271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47099D6-F82B-7D46-A69E-713168D3154E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3685776" y="3478540"/>
            <a:ext cx="1678314" cy="435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83614C7-375B-584D-993F-BA4181BEFFFF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3685776" y="3630940"/>
            <a:ext cx="1830714" cy="70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309C254-3D0B-C84D-AE93-540404C04653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3685775" y="3783340"/>
            <a:ext cx="1983116" cy="946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835696" y="3783340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835696" y="3982628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835696" y="478012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835696" y="442008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835696" y="4238495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835696" y="4636107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Daten 51">
            <a:extLst>
              <a:ext uri="{FF2B5EF4-FFF2-40B4-BE49-F238E27FC236}">
                <a16:creationId xmlns:a16="http://schemas.microsoft.com/office/drawing/2014/main" id="{31302B24-7FF4-0C48-BF9A-25C229FF0ACB}"/>
              </a:ext>
            </a:extLst>
          </p:cNvPr>
          <p:cNvSpPr/>
          <p:nvPr/>
        </p:nvSpPr>
        <p:spPr>
          <a:xfrm>
            <a:off x="1217841" y="2272131"/>
            <a:ext cx="1265927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</a:t>
            </a:r>
            <a:r>
              <a:rPr lang="de-DE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Bib</a:t>
            </a:r>
            <a:endParaRPr lang="de-DE" sz="120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850805" y="2620563"/>
            <a:ext cx="0" cy="276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659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Programmbibliotheken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22.11.2023</a:t>
            </a:fld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2AC3A7A-CAF9-134F-B636-CCC2616E98DC}"/>
              </a:ext>
            </a:extLst>
          </p:cNvPr>
          <p:cNvSpPr txBox="1"/>
          <p:nvPr/>
        </p:nvSpPr>
        <p:spPr>
          <a:xfrm>
            <a:off x="597844" y="2852936"/>
            <a:ext cx="7430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Unsere genutzten Programm-Bibliotheken vorstellen</a:t>
            </a:r>
          </a:p>
          <a:p>
            <a:pPr marL="285750" indent="-285750">
              <a:buFontTx/>
              <a:buChar char="-"/>
            </a:pPr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Welche haben wir genutzt?</a:t>
            </a:r>
          </a:p>
          <a:p>
            <a:pPr marL="285750" indent="-285750">
              <a:buFontTx/>
              <a:buChar char="-"/>
            </a:pPr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Was beinhalten sie (grob ?</a:t>
            </a:r>
          </a:p>
          <a:p>
            <a:pPr marL="285750" indent="-285750">
              <a:buFontTx/>
              <a:buChar char="-"/>
            </a:pPr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Für welche Tasks haben wir sie verwendet</a:t>
            </a:r>
          </a:p>
          <a:p>
            <a:pPr marL="285750" indent="-285750">
              <a:buFontTx/>
              <a:buChar char="-"/>
            </a:pPr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Gab es mehrere Möglichkeiten, warum haben wir uns für welche entschieden?</a:t>
            </a:r>
          </a:p>
        </p:txBody>
      </p:sp>
    </p:spTree>
    <p:extLst>
      <p:ext uri="{BB962C8B-B14F-4D97-AF65-F5344CB8AC3E}">
        <p14:creationId xmlns:p14="http://schemas.microsoft.com/office/powerpoint/2010/main" val="201114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Herausforderungen &amp; </a:t>
            </a:r>
            <a:r>
              <a:rPr lang="de-DE" sz="28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Lessons</a:t>
            </a:r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28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Learned</a:t>
            </a:r>
            <a:endParaRPr lang="de-DE" sz="2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22.11.2023</a:t>
            </a:fld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2AC3A7A-CAF9-134F-B636-CCC2616E98DC}"/>
              </a:ext>
            </a:extLst>
          </p:cNvPr>
          <p:cNvSpPr txBox="1"/>
          <p:nvPr/>
        </p:nvSpPr>
        <p:spPr>
          <a:xfrm>
            <a:off x="597844" y="2852936"/>
            <a:ext cx="74305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Welche Arbeitspakete waren komplex(er als gedacht)</a:t>
            </a:r>
          </a:p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Wie haben wir die Probleme gelöst?</a:t>
            </a:r>
          </a:p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Wie hat das Projektmanagement und die Arbeitsteilung und Abstimmung geklappt?</a:t>
            </a:r>
          </a:p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Was würden wir beim nächsten Mal anders machen?</a:t>
            </a:r>
          </a:p>
          <a:p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Wie könnte man unser Programm noch weiter verbessern?</a:t>
            </a:r>
          </a:p>
        </p:txBody>
      </p:sp>
    </p:spTree>
    <p:extLst>
      <p:ext uri="{BB962C8B-B14F-4D97-AF65-F5344CB8AC3E}">
        <p14:creationId xmlns:p14="http://schemas.microsoft.com/office/powerpoint/2010/main" val="4140100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164288" y="0"/>
            <a:ext cx="1772448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4715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AD18ADAA-B318-9D41-A82D-BC6358346B90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Produktvideo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51BB5F0C-E5D9-1243-8E65-802B5454CFB5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22.11.2023</a:t>
            </a:fld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C76E595-669A-1C4A-8134-3249A88E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4142" y="2708920"/>
            <a:ext cx="2595716" cy="259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83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hea">
  <a:themeElements>
    <a:clrScheme name="Rhea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Rhea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he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0</TotalTime>
  <Words>383</Words>
  <Application>Microsoft Office PowerPoint</Application>
  <PresentationFormat>Bildschirmpräsentation (4:3)</PresentationFormat>
  <Paragraphs>108</Paragraphs>
  <Slides>11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8" baseType="lpstr">
      <vt:lpstr>Arial</vt:lpstr>
      <vt:lpstr>Calibri</vt:lpstr>
      <vt:lpstr>Georgia</vt:lpstr>
      <vt:lpstr>Trebuchet MS</vt:lpstr>
      <vt:lpstr>Verdana</vt:lpstr>
      <vt:lpstr>Wingdings 2</vt:lpstr>
      <vt:lpstr>Rhea</vt:lpstr>
      <vt:lpstr>PowerPoint-Präsentation</vt:lpstr>
      <vt:lpstr>PowerPoint-Präsentation</vt:lpstr>
      <vt:lpstr>Aufgabenstellung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 für Ihre Aufmerksamkeit</vt:lpstr>
    </vt:vector>
  </TitlesOfParts>
  <Company>Elster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Balczukat, Phil</dc:creator>
  <cp:lastModifiedBy>Dietmar Ysop</cp:lastModifiedBy>
  <cp:revision>279</cp:revision>
  <dcterms:created xsi:type="dcterms:W3CDTF">2012-01-31T07:49:28Z</dcterms:created>
  <dcterms:modified xsi:type="dcterms:W3CDTF">2023-11-22T22:44:31Z</dcterms:modified>
</cp:coreProperties>
</file>